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8" r:id="rId2"/>
    <p:sldId id="257" r:id="rId3"/>
    <p:sldId id="261" r:id="rId4"/>
    <p:sldId id="264" r:id="rId5"/>
    <p:sldId id="282" r:id="rId6"/>
    <p:sldId id="278" r:id="rId7"/>
    <p:sldId id="263" r:id="rId8"/>
    <p:sldId id="269" r:id="rId9"/>
    <p:sldId id="270" r:id="rId10"/>
    <p:sldId id="271" r:id="rId11"/>
    <p:sldId id="280" r:id="rId12"/>
    <p:sldId id="267" r:id="rId13"/>
    <p:sldId id="258" r:id="rId14"/>
    <p:sldId id="259" r:id="rId15"/>
    <p:sldId id="274" r:id="rId16"/>
    <p:sldId id="275" r:id="rId17"/>
    <p:sldId id="277" r:id="rId18"/>
    <p:sldId id="276" r:id="rId19"/>
    <p:sldId id="279" r:id="rId20"/>
    <p:sldId id="281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7" autoAdjust="0"/>
  </p:normalViewPr>
  <p:slideViewPr>
    <p:cSldViewPr snapToGrid="0" snapToObjects="1">
      <p:cViewPr varScale="1">
        <p:scale>
          <a:sx n="83" d="100"/>
          <a:sy n="83" d="100"/>
        </p:scale>
        <p:origin x="-13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21D81-1A51-E742-A46E-B4F03B012FC4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AA292-4FC5-1843-8000-C91A47CCC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4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ED82-B322-445F-BAB1-CC1D9BF301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&lt;- c(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2.5 ,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0.3,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=0.8,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0.01,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0.1, alpha = 1, w= 2, tau = 0, E = 2.1, rho = 0.39, K = 10, d = 0.1,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StartTime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A292-4FC5-1843-8000-C91A47CCC7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5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&lt;- c(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2.5 ,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0.3,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=0.8,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0.01,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0.05, alpha = 1, w= 2, tau = 0, E = 2.1, rho = 0.4, K = 10, d = 0.1,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StartTime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0) # define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A292-4FC5-1843-8000-C91A47CCC7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4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2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2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8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1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28A6-937B-1641-A555-77CDC15EE76A}" type="datetimeFigureOut">
              <a:rPr lang="en-US" smtClean="0"/>
              <a:pPr/>
              <a:t>27/01/13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2F725-667F-904E-8B4E-D9CABBBA4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1000"/>
          </a:blip>
          <a:srcRect t="8527" b="852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67956" y="320490"/>
            <a:ext cx="8439246" cy="1709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4858" y="217309"/>
            <a:ext cx="8011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Ecological Effects on Lyme Disease Transmission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956" y="3098124"/>
            <a:ext cx="8439246" cy="37598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174" y="3264301"/>
            <a:ext cx="8641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Helio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Shimozako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Hsunyi</a:t>
            </a:r>
            <a:r>
              <a:rPr lang="en-US" sz="2400" dirty="0" smtClean="0">
                <a:solidFill>
                  <a:srgbClr val="000000"/>
                </a:solidFill>
              </a:rPr>
              <a:t> Hsieh</a:t>
            </a: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Luiz</a:t>
            </a:r>
            <a:r>
              <a:rPr lang="en-US" sz="2400" dirty="0" smtClean="0">
                <a:solidFill>
                  <a:srgbClr val="000000"/>
                </a:solidFill>
              </a:rPr>
              <a:t> Henrique Fonseca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Marina </a:t>
            </a:r>
            <a:r>
              <a:rPr lang="en-US" sz="2400" dirty="0" err="1" smtClean="0">
                <a:solidFill>
                  <a:srgbClr val="000000"/>
                </a:solidFill>
              </a:rPr>
              <a:t>Salles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Rosângela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Sanches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Tharindu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Wickramaarachchi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II Southern-Summer School on Mathematical Biology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Jan-27 2013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 the stochastic implementation of the </a:t>
            </a:r>
            <a:r>
              <a:rPr lang="en-US" dirty="0" err="1" smtClean="0"/>
              <a:t>masting</a:t>
            </a:r>
            <a:r>
              <a:rPr lang="en-US" dirty="0" smtClean="0"/>
              <a:t>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6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27304" y="3133729"/>
            <a:ext cx="1436214" cy="172117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63518" y="3133729"/>
            <a:ext cx="0" cy="1721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63518" y="2706402"/>
            <a:ext cx="985173" cy="214850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48691" y="2706402"/>
            <a:ext cx="0" cy="2148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48691" y="2350297"/>
            <a:ext cx="1543040" cy="250460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1731" y="2350297"/>
            <a:ext cx="0" cy="2504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391731" y="3691628"/>
            <a:ext cx="1376867" cy="116327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68598" y="3691628"/>
            <a:ext cx="0" cy="116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68598" y="3477965"/>
            <a:ext cx="2492605" cy="137694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61203" y="3477965"/>
            <a:ext cx="0" cy="1376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2638" y="1346664"/>
            <a:ext cx="7567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Oak energy is subject to an energy constant, a proxy of its biomass. 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Masting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occurs while energy accumulation in oaks reaches a threshold that is randomly generated.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301750" y="2269994"/>
            <a:ext cx="201083" cy="130717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63518" y="2623311"/>
            <a:ext cx="0" cy="3442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34917" y="2350297"/>
            <a:ext cx="0" cy="3442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64184" y="2006061"/>
            <a:ext cx="0" cy="3442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62886" y="3232931"/>
            <a:ext cx="0" cy="3442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241717" y="3041095"/>
            <a:ext cx="0" cy="3442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6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0"/>
            <a:ext cx="8229600" cy="1143000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8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Dynamics</a:t>
            </a:r>
            <a:endParaRPr lang="en-US" dirty="0"/>
          </a:p>
        </p:txBody>
      </p:sp>
      <p:pic>
        <p:nvPicPr>
          <p:cNvPr id="6" name="Espaço Reservado para Conteúdo 5" descr="dynamic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032" y="1346200"/>
            <a:ext cx="8934613" cy="5118100"/>
          </a:xfrm>
        </p:spPr>
      </p:pic>
    </p:spTree>
    <p:extLst>
      <p:ext uri="{BB962C8B-B14F-4D97-AF65-F5344CB8AC3E}">
        <p14:creationId xmlns:p14="http://schemas.microsoft.com/office/powerpoint/2010/main" val="250296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447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Time mice population was above threshold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thresholds_tp2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54" y="825500"/>
            <a:ext cx="6221691" cy="56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9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8255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Moths reduce </a:t>
            </a:r>
            <a:r>
              <a:rPr lang="en-US" sz="3600" dirty="0" err="1" smtClean="0">
                <a:latin typeface="+mj-lt"/>
                <a:ea typeface="+mj-ea"/>
                <a:cs typeface="+mj-cs"/>
              </a:rPr>
              <a:t>Stocasticity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m 2" descr="maxmin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634999"/>
            <a:ext cx="6171885" cy="56116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38100" y="6131478"/>
            <a:ext cx="918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red</a:t>
            </a:r>
            <a:r>
              <a:rPr lang="pt-BR" dirty="0" smtClean="0"/>
              <a:t>: </a:t>
            </a:r>
            <a:r>
              <a:rPr lang="pt-BR" dirty="0" err="1" smtClean="0"/>
              <a:t>peaks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mice</a:t>
            </a:r>
            <a:r>
              <a:rPr lang="pt-BR" dirty="0" smtClean="0"/>
              <a:t>, </a:t>
            </a:r>
            <a:r>
              <a:rPr lang="pt-BR" dirty="0" err="1" smtClean="0"/>
              <a:t>black</a:t>
            </a:r>
            <a:r>
              <a:rPr lang="pt-BR" dirty="0" smtClean="0"/>
              <a:t>: </a:t>
            </a:r>
            <a:r>
              <a:rPr lang="pt-BR" dirty="0" err="1" smtClean="0"/>
              <a:t>minimums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mice</a:t>
            </a:r>
            <a:r>
              <a:rPr lang="pt-BR" dirty="0" smtClean="0"/>
              <a:t>, </a:t>
            </a:r>
            <a:r>
              <a:rPr lang="pt-BR" dirty="0" err="1" smtClean="0"/>
              <a:t>gray</a:t>
            </a:r>
            <a:r>
              <a:rPr lang="pt-BR" dirty="0" smtClean="0"/>
              <a:t>: </a:t>
            </a:r>
            <a:r>
              <a:rPr lang="pt-BR" dirty="0" err="1" smtClean="0"/>
              <a:t>peaks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moths</a:t>
            </a:r>
            <a:r>
              <a:rPr lang="pt-BR" dirty="0" smtClean="0"/>
              <a:t>, </a:t>
            </a:r>
            <a:r>
              <a:rPr lang="pt-BR" dirty="0" err="1" smtClean="0"/>
              <a:t>blue</a:t>
            </a:r>
            <a:r>
              <a:rPr lang="pt-BR" dirty="0" smtClean="0"/>
              <a:t>: </a:t>
            </a:r>
            <a:r>
              <a:rPr lang="pt-BR" dirty="0" err="1" smtClean="0"/>
              <a:t>minimums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moths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48000" y="625016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K=1</a:t>
            </a:r>
            <a:endParaRPr lang="pt-BR" dirty="0"/>
          </a:p>
        </p:txBody>
      </p:sp>
      <p:pic>
        <p:nvPicPr>
          <p:cNvPr id="4" name="Imagem 3" descr="2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73" y="203200"/>
            <a:ext cx="7808400" cy="6082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2" y="88900"/>
            <a:ext cx="8238438" cy="62570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30700" y="6257041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K=2.2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6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6" y="183299"/>
            <a:ext cx="8156554" cy="62429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59300" y="6400800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K=3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956" y="1417638"/>
            <a:ext cx="8201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Oak </a:t>
            </a:r>
            <a:r>
              <a:rPr lang="en-US" sz="3200" dirty="0" err="1" smtClean="0"/>
              <a:t>masting</a:t>
            </a:r>
            <a:r>
              <a:rPr lang="en-US" sz="3200" dirty="0" smtClean="0"/>
              <a:t> increases the chance of mice outbreak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7956" y="2649169"/>
            <a:ext cx="8201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However, by delaying oak </a:t>
            </a:r>
            <a:r>
              <a:rPr lang="en-US" sz="3200" dirty="0" err="1" smtClean="0"/>
              <a:t>masting</a:t>
            </a:r>
            <a:r>
              <a:rPr lang="en-US" sz="3200" dirty="0" smtClean="0"/>
              <a:t>, the gypsy moth inhibits the outbreak of white-footed mice.  The outbreaks of the moth and the Lyme disease are thus likely to be non-synchronous.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286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Lyme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9738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it?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A tick-borne zoonosis caused by the bacteria </a:t>
            </a:r>
            <a:r>
              <a:rPr lang="en-US" sz="2400" i="1" dirty="0" err="1" smtClean="0"/>
              <a:t>Borrelia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burgdorferi</a:t>
            </a:r>
            <a:r>
              <a:rPr lang="en-US" sz="2400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It is transmitted reciprocally between wildlife reservoirs and ticks.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Humans can get infected, but are dead ends and do not transmit the disease.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is studying ecological effects on Lyme disease transmission important?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The range of the Lyme disease has been increasing in NA.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Vertebrate animals are important hosts of the black-legged tick, </a:t>
            </a:r>
            <a:r>
              <a:rPr lang="en-US" sz="2400" i="1" dirty="0" err="1" smtClean="0"/>
              <a:t>lxodes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scapudaris</a:t>
            </a:r>
            <a:r>
              <a:rPr lang="en-US" sz="2400" i="1" dirty="0" smtClean="0"/>
              <a:t>, </a:t>
            </a:r>
            <a:r>
              <a:rPr lang="en-US" sz="2400" dirty="0" smtClean="0"/>
              <a:t>which is a vector of spirochete bacteria (</a:t>
            </a:r>
            <a:r>
              <a:rPr lang="en-US" sz="2400" i="1" dirty="0" err="1" smtClean="0"/>
              <a:t>Borrelia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burgdorferi</a:t>
            </a:r>
            <a:r>
              <a:rPr lang="en-US" sz="2400" dirty="0" smtClean="0"/>
              <a:t>) that cause Lyme disease in humans.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we did not model the effect of deer, our simulation results suggest that the gypsy moth, an important pest of oak forests, would play a significant role in mediating the outbreak of the </a:t>
            </a:r>
            <a:r>
              <a:rPr lang="en-US" dirty="0"/>
              <a:t>L</a:t>
            </a:r>
            <a:r>
              <a:rPr lang="en-US" dirty="0" smtClean="0"/>
              <a:t>yme </a:t>
            </a:r>
            <a:r>
              <a:rPr lang="en-US" smtClean="0"/>
              <a:t>disease.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Could this help reconcile the controversy of the scientific debate?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1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Fernando </a:t>
            </a:r>
            <a:r>
              <a:rPr lang="en-US" dirty="0" err="1" smtClean="0"/>
              <a:t>Rossine</a:t>
            </a:r>
            <a:endParaRPr lang="en-US" dirty="0" smtClean="0"/>
          </a:p>
          <a:p>
            <a:r>
              <a:rPr lang="en-US" dirty="0" err="1" smtClean="0"/>
              <a:t>Renata</a:t>
            </a:r>
            <a:r>
              <a:rPr lang="en-US" dirty="0" smtClean="0"/>
              <a:t> S. </a:t>
            </a:r>
            <a:r>
              <a:rPr lang="en-US" dirty="0" err="1" smtClean="0"/>
              <a:t>Khouri</a:t>
            </a:r>
            <a:endParaRPr lang="en-US" dirty="0" smtClean="0"/>
          </a:p>
          <a:p>
            <a:r>
              <a:rPr lang="en-US" dirty="0" smtClean="0"/>
              <a:t>Christina </a:t>
            </a:r>
            <a:r>
              <a:rPr lang="en-US" dirty="0" err="1" smtClean="0"/>
              <a:t>Cobbold</a:t>
            </a:r>
            <a:endParaRPr lang="en-US" dirty="0" smtClean="0"/>
          </a:p>
          <a:p>
            <a:r>
              <a:rPr lang="en-US" dirty="0" smtClean="0"/>
              <a:t>Andre </a:t>
            </a:r>
            <a:r>
              <a:rPr lang="en-US" dirty="0" err="1" smtClean="0"/>
              <a:t>Chalom</a:t>
            </a:r>
            <a:endParaRPr lang="en-US" dirty="0" smtClean="0"/>
          </a:p>
          <a:p>
            <a:r>
              <a:rPr lang="en-US" dirty="0" smtClean="0"/>
              <a:t>Paulo </a:t>
            </a:r>
            <a:r>
              <a:rPr lang="en-US" dirty="0" err="1" smtClean="0"/>
              <a:t>Inacio</a:t>
            </a:r>
            <a:r>
              <a:rPr lang="en-US" dirty="0" smtClean="0"/>
              <a:t> Prado</a:t>
            </a:r>
          </a:p>
          <a:p>
            <a:r>
              <a:rPr lang="en-US" dirty="0" smtClean="0"/>
              <a:t>Eduardo Mariano</a:t>
            </a:r>
          </a:p>
          <a:p>
            <a:r>
              <a:rPr lang="en-US" dirty="0" smtClean="0"/>
              <a:t>II Southern-Summer School on Mathematical Biology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Debates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Argument I: Oak </a:t>
            </a:r>
            <a:r>
              <a:rPr lang="en-US" dirty="0" err="1" smtClean="0"/>
              <a:t>mastings</a:t>
            </a:r>
            <a:r>
              <a:rPr lang="en-US" dirty="0" smtClean="0"/>
              <a:t> + Deer increase the transmission of the Lyme disease in North America (</a:t>
            </a:r>
            <a:r>
              <a:rPr lang="en-US" i="1" dirty="0" smtClean="0"/>
              <a:t>Jones </a:t>
            </a:r>
            <a:r>
              <a:rPr lang="en-US" dirty="0" smtClean="0"/>
              <a:t>et al</a:t>
            </a:r>
            <a:r>
              <a:rPr lang="en-US" i="1" dirty="0" smtClean="0"/>
              <a:t>. </a:t>
            </a:r>
            <a:r>
              <a:rPr lang="en-US" dirty="0" smtClean="0"/>
              <a:t>1998)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500" i="1" dirty="0" smtClean="0">
                <a:solidFill>
                  <a:srgbClr val="FF0000"/>
                </a:solidFill>
              </a:rPr>
              <a:t>Vs. </a:t>
            </a:r>
          </a:p>
          <a:p>
            <a:pPr marL="0" indent="0" algn="ctr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Argument II: The increase of top predators (e.g. coyotes) increases the transmission of the Lyme disease in North America (</a:t>
            </a:r>
            <a:r>
              <a:rPr lang="en-US" i="1" dirty="0" smtClean="0"/>
              <a:t>Levi </a:t>
            </a:r>
            <a:r>
              <a:rPr lang="en-US" dirty="0" smtClean="0"/>
              <a:t>et al. 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4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yme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0"/>
            <a:ext cx="6267450" cy="62674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90500" y="6267450"/>
            <a:ext cx="913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Source: </a:t>
            </a:r>
            <a:r>
              <a:rPr lang="pt-BR" dirty="0" smtClean="0"/>
              <a:t>http://www.caryinstitute.org/educators/teaching-materials/ecology-lyme-disease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13663"/>
            <a:ext cx="219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Argument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5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16000"/>
            <a:ext cx="6096000" cy="481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95" y="284884"/>
            <a:ext cx="19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Argument II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000" y="6089405"/>
            <a:ext cx="318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Levi </a:t>
            </a:r>
            <a:r>
              <a:rPr lang="en-US" dirty="0" smtClean="0"/>
              <a:t>et al. 2012 (PNAS)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224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factors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48210"/>
            <a:ext cx="833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Oak </a:t>
            </a:r>
            <a:r>
              <a:rPr lang="en-US" sz="2400" dirty="0" err="1" smtClean="0"/>
              <a:t>masting</a:t>
            </a:r>
            <a:r>
              <a:rPr lang="en-US" sz="2400" dirty="0" smtClean="0"/>
              <a:t> occurs every 2-5 years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190727"/>
            <a:ext cx="8330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Gypsy moths significantly affects oak growth and delays oak </a:t>
            </a:r>
            <a:r>
              <a:rPr lang="en-US" sz="2400" dirty="0" err="1" smtClean="0"/>
              <a:t>masting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170696"/>
            <a:ext cx="7234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The gypsy moth is a critical food of the white-footed mice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273267"/>
            <a:ext cx="743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Oak </a:t>
            </a:r>
            <a:r>
              <a:rPr lang="en-US" sz="2400" dirty="0" err="1" smtClean="0"/>
              <a:t>masting</a:t>
            </a:r>
            <a:r>
              <a:rPr lang="en-US" sz="2400" dirty="0" smtClean="0"/>
              <a:t> attracts large quantity of deer to the forests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151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research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Q1: Would oak </a:t>
            </a:r>
            <a:r>
              <a:rPr lang="en-US" dirty="0" err="1" smtClean="0"/>
              <a:t>masting</a:t>
            </a:r>
            <a:r>
              <a:rPr lang="en-US" dirty="0" smtClean="0"/>
              <a:t> have an influence on the outbreak of the white-footed mice?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Q2: Would there be a trade-off between Gypsy-Moth outbreak and the Lyme disease outbreak?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1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Mathematical Model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652602"/>
              </p:ext>
            </p:extLst>
          </p:nvPr>
        </p:nvGraphicFramePr>
        <p:xfrm>
          <a:off x="364145" y="1310743"/>
          <a:ext cx="8322655" cy="406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4" imgW="3429000" imgH="1676400" progId="Equation.3">
                  <p:embed/>
                </p:oleObj>
              </mc:Choice>
              <mc:Fallback>
                <p:oleObj name="Equation" r:id="rId4" imgW="3429000" imgH="1676400" progId="Equation.3">
                  <p:embed/>
                  <p:pic>
                    <p:nvPicPr>
                      <p:cNvPr id="0" name="Picture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45" y="1310743"/>
                        <a:ext cx="8322655" cy="40690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2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929174"/>
              </p:ext>
            </p:extLst>
          </p:nvPr>
        </p:nvGraphicFramePr>
        <p:xfrm>
          <a:off x="208174" y="640990"/>
          <a:ext cx="8535717" cy="4510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3" imgW="6273800" imgH="3314700" progId="Equation.3">
                  <p:embed/>
                </p:oleObj>
              </mc:Choice>
              <mc:Fallback>
                <p:oleObj name="Equation" r:id="rId3" imgW="6273800" imgH="3314700" progId="Equation.3">
                  <p:embed/>
                  <p:pic>
                    <p:nvPicPr>
                      <p:cNvPr id="0" name="Picture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74" y="640990"/>
                        <a:ext cx="8535717" cy="4510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2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643</Words>
  <Application>Microsoft Macintosh PowerPoint</Application>
  <PresentationFormat>On-screen Show (4:3)</PresentationFormat>
  <Paragraphs>70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The Lyme Disease</vt:lpstr>
      <vt:lpstr>Scientific Debates</vt:lpstr>
      <vt:lpstr>PowerPoint Presentation</vt:lpstr>
      <vt:lpstr>PowerPoint Presentation</vt:lpstr>
      <vt:lpstr>Biological factors</vt:lpstr>
      <vt:lpstr>Our research questions </vt:lpstr>
      <vt:lpstr>Mathematical Model  </vt:lpstr>
      <vt:lpstr>PowerPoint Presentation</vt:lpstr>
      <vt:lpstr>Explain the stochastic implementation of the masting function</vt:lpstr>
      <vt:lpstr>PowerPoint Presentation</vt:lpstr>
      <vt:lpstr>Simulation results</vt:lpstr>
      <vt:lpstr>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Discussions</vt:lpstr>
      <vt:lpstr>Acknowledgement</vt:lpstr>
    </vt:vector>
  </TitlesOfParts>
  <Company>University of Michigan, Ann Arbor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Hsun-Yi Hsieh</dc:creator>
  <cp:lastModifiedBy>aa</cp:lastModifiedBy>
  <cp:revision>116</cp:revision>
  <dcterms:created xsi:type="dcterms:W3CDTF">2013-01-26T14:24:33Z</dcterms:created>
  <dcterms:modified xsi:type="dcterms:W3CDTF">2013-01-27T13:50:45Z</dcterms:modified>
</cp:coreProperties>
</file>